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59" r:id="rId2"/>
    <p:sldId id="387" r:id="rId3"/>
    <p:sldId id="389" r:id="rId4"/>
    <p:sldId id="390" r:id="rId5"/>
    <p:sldId id="382" r:id="rId6"/>
    <p:sldId id="392" r:id="rId7"/>
    <p:sldId id="391" r:id="rId8"/>
    <p:sldId id="385" r:id="rId9"/>
    <p:sldId id="386" r:id="rId10"/>
    <p:sldId id="399" r:id="rId11"/>
    <p:sldId id="402" r:id="rId12"/>
    <p:sldId id="401" r:id="rId13"/>
    <p:sldId id="400" r:id="rId14"/>
    <p:sldId id="384" r:id="rId15"/>
    <p:sldId id="372" r:id="rId16"/>
    <p:sldId id="380" r:id="rId17"/>
    <p:sldId id="394" r:id="rId18"/>
    <p:sldId id="395" r:id="rId19"/>
    <p:sldId id="393" r:id="rId20"/>
    <p:sldId id="383" r:id="rId21"/>
    <p:sldId id="405" r:id="rId22"/>
    <p:sldId id="396" r:id="rId23"/>
    <p:sldId id="397" r:id="rId24"/>
    <p:sldId id="366" r:id="rId25"/>
    <p:sldId id="367" r:id="rId26"/>
    <p:sldId id="368" r:id="rId27"/>
    <p:sldId id="369" r:id="rId28"/>
    <p:sldId id="381" r:id="rId2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DE3BCE3-0399-4282-B2FD-1969DF6EF23A}">
          <p14:sldIdLst>
            <p14:sldId id="359"/>
            <p14:sldId id="387"/>
            <p14:sldId id="389"/>
            <p14:sldId id="390"/>
            <p14:sldId id="382"/>
            <p14:sldId id="392"/>
            <p14:sldId id="391"/>
            <p14:sldId id="385"/>
            <p14:sldId id="386"/>
            <p14:sldId id="399"/>
            <p14:sldId id="402"/>
            <p14:sldId id="401"/>
            <p14:sldId id="400"/>
            <p14:sldId id="384"/>
            <p14:sldId id="372"/>
            <p14:sldId id="380"/>
            <p14:sldId id="394"/>
            <p14:sldId id="395"/>
            <p14:sldId id="393"/>
            <p14:sldId id="383"/>
            <p14:sldId id="405"/>
            <p14:sldId id="396"/>
            <p14:sldId id="397"/>
            <p14:sldId id="366"/>
            <p14:sldId id="367"/>
            <p14:sldId id="368"/>
            <p14:sldId id="369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78" d="100"/>
          <a:sy n="78" d="100"/>
        </p:scale>
        <p:origin x="15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802C2-82AE-4CA9-BDFE-B2FF53677051}" type="datetimeFigureOut">
              <a:rPr lang="ru-RU" smtClean="0"/>
              <a:pPr/>
              <a:t>09.07.2021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8DD9A-D2F0-4658-8649-864348ABA1D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2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12C61-33A9-40C1-9F90-A9C8EB5333D5}" type="datetime1">
              <a:rPr lang="ru-RU" smtClean="0"/>
              <a:t>09.07.2021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EF353-7BCE-4E71-BEA4-B62850158DB9}" type="datetime1">
              <a:rPr lang="ru-RU" smtClean="0"/>
              <a:t>09.07.2021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A9D0F-F217-4CCE-8B91-5A631058AAC2}" type="datetime1">
              <a:rPr lang="ru-RU" smtClean="0"/>
              <a:t>09.07.2021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30C5-441C-453B-B6C1-72ED93AFADBB}" type="datetime1">
              <a:rPr lang="ru-RU" smtClean="0"/>
              <a:t>09.07.2021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6B00-3439-4407-9105-6448BBD2FEE8}" type="datetime1">
              <a:rPr lang="ru-RU" smtClean="0"/>
              <a:t>09.07.2021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463E-3062-4E49-9F3B-D660C74ED7F4}" type="datetime1">
              <a:rPr lang="ru-RU" smtClean="0"/>
              <a:t>09.07.2021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D5A8D-6C2A-4C69-AA3E-73B5856A05C5}" type="datetime1">
              <a:rPr lang="ru-RU" smtClean="0"/>
              <a:t>09.07.2021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F8A8-77DB-4D87-AEAD-9BED5369B980}" type="datetime1">
              <a:rPr lang="ru-RU" smtClean="0"/>
              <a:t>09.07.2021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619E-BF61-44F9-BD44-DE52E8F3BEE3}" type="datetime1">
              <a:rPr lang="ru-RU" smtClean="0"/>
              <a:t>09.07.2021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7120-B057-4C5E-9101-1CEE3C2320FF}" type="datetime1">
              <a:rPr lang="ru-RU" smtClean="0"/>
              <a:t>09.07.2021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08DC9-8C67-4642-A640-465190BD481E}" type="datetime1">
              <a:rPr lang="ru-RU" smtClean="0"/>
              <a:t>09.07.2021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4E6D8-44AD-483F-83C3-8F7F50443546}" type="datetime1">
              <a:rPr lang="ru-RU" smtClean="0"/>
              <a:t>09.07.2021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Проекты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DBFD5-BFE9-4F65-A3C1-A8A5A4463892}"/>
              </a:ext>
            </a:extLst>
          </p:cNvPr>
          <p:cNvSpPr txBox="1"/>
          <p:nvPr/>
        </p:nvSpPr>
        <p:spPr>
          <a:xfrm>
            <a:off x="3203848" y="2901196"/>
            <a:ext cx="3168352" cy="1055608"/>
          </a:xfrm>
          <a:prstGeom prst="flowChartAlternateProcess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err="1"/>
              <a:t>Нейроморфные</a:t>
            </a:r>
            <a:r>
              <a:rPr lang="ru-RU" sz="2800" b="1" dirty="0"/>
              <a:t> вычисления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77EC2-7A09-449A-AC3E-CDAE5B80CC1F}"/>
              </a:ext>
            </a:extLst>
          </p:cNvPr>
          <p:cNvSpPr txBox="1"/>
          <p:nvPr/>
        </p:nvSpPr>
        <p:spPr>
          <a:xfrm>
            <a:off x="755576" y="1628800"/>
            <a:ext cx="3476028" cy="60590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sz="2200" dirty="0">
                <a:solidFill>
                  <a:schemeClr val="tx1"/>
                </a:solidFill>
              </a:rPr>
              <a:t>Моделирование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1A59C8-F249-46D4-907F-7F81CF52BF63}"/>
              </a:ext>
            </a:extLst>
          </p:cNvPr>
          <p:cNvSpPr txBox="1"/>
          <p:nvPr/>
        </p:nvSpPr>
        <p:spPr>
          <a:xfrm>
            <a:off x="5652120" y="1657241"/>
            <a:ext cx="3168352" cy="60590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sz="2200" dirty="0">
                <a:solidFill>
                  <a:schemeClr val="tx1"/>
                </a:solidFill>
              </a:rPr>
              <a:t>Управление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E44C6-3D71-4974-9704-368E18AF8EBD}"/>
              </a:ext>
            </a:extLst>
          </p:cNvPr>
          <p:cNvSpPr txBox="1"/>
          <p:nvPr/>
        </p:nvSpPr>
        <p:spPr>
          <a:xfrm>
            <a:off x="3078354" y="4725144"/>
            <a:ext cx="3168352" cy="60590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sz="2200" dirty="0">
                <a:solidFill>
                  <a:schemeClr val="tx1"/>
                </a:solidFill>
              </a:rPr>
              <a:t>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3807898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Переключение моторного ритма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66253-8310-4F9C-82F0-0E16B5A9F3D1}"/>
              </a:ext>
            </a:extLst>
          </p:cNvPr>
          <p:cNvSpPr txBox="1"/>
          <p:nvPr/>
        </p:nvSpPr>
        <p:spPr>
          <a:xfrm>
            <a:off x="809761" y="4743241"/>
            <a:ext cx="770485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 err="1"/>
              <a:t>Strohmer</a:t>
            </a:r>
            <a:r>
              <a:rPr lang="en-US" dirty="0"/>
              <a:t>, B., </a:t>
            </a:r>
            <a:r>
              <a:rPr lang="en-US" dirty="0" err="1"/>
              <a:t>Manoonpong</a:t>
            </a:r>
            <a:r>
              <a:rPr lang="en-US" dirty="0"/>
              <a:t>, P., &amp; Larsen, L. B. (2020). Flexible spiking CPGs for online manipulation during hexapod walking. </a:t>
            </a:r>
            <a:r>
              <a:rPr lang="en-US" i="1" dirty="0"/>
              <a:t>Frontiers in neurorobotics</a:t>
            </a:r>
            <a:r>
              <a:rPr lang="en-US" dirty="0"/>
              <a:t>, </a:t>
            </a:r>
            <a:r>
              <a:rPr lang="en-US" i="1" dirty="0"/>
              <a:t>14</a:t>
            </a:r>
            <a:r>
              <a:rPr lang="en-US" dirty="0"/>
              <a:t>, 41.</a:t>
            </a:r>
            <a:endParaRPr lang="ru-RU" dirty="0"/>
          </a:p>
          <a:p>
            <a:pPr>
              <a:spcBef>
                <a:spcPts val="600"/>
              </a:spcBef>
            </a:pPr>
            <a:r>
              <a:rPr lang="ru-RU" dirty="0" err="1"/>
              <a:t>Болдышев</a:t>
            </a:r>
            <a:r>
              <a:rPr lang="ru-RU" dirty="0"/>
              <a:t>, Б. А., &amp; Жилякова, Л. Ю. (2021). </a:t>
            </a:r>
            <a:r>
              <a:rPr lang="ru-RU" dirty="0" err="1"/>
              <a:t>Нейромодуляция</a:t>
            </a:r>
            <a:r>
              <a:rPr lang="ru-RU" dirty="0"/>
              <a:t> как инструмент управления нейронными ансамблями. </a:t>
            </a:r>
            <a:r>
              <a:rPr lang="ru-RU" i="1" dirty="0"/>
              <a:t>Проблемы управления</a:t>
            </a:r>
            <a:r>
              <a:rPr lang="ru-RU" dirty="0"/>
              <a:t>, </a:t>
            </a:r>
            <a:r>
              <a:rPr lang="ru-RU" i="1" dirty="0"/>
              <a:t>2</a:t>
            </a:r>
            <a:r>
              <a:rPr lang="ru-RU" dirty="0"/>
              <a:t>(0), 76-84.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2532432-9692-4EFC-8BB1-45793E925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46812"/>
            <a:ext cx="3749141" cy="29696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3A9084F-392C-47A0-B8F3-F33965FD7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31" y="1384763"/>
            <a:ext cx="4258982" cy="269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31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Переключение моторного ритма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7D1F2F-4254-4A57-A0BF-31739E5D5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196752"/>
            <a:ext cx="5737990" cy="458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3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Переключение моторного ритма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6856A-20C8-40E1-B75F-7B315B67BB15}"/>
              </a:ext>
            </a:extLst>
          </p:cNvPr>
          <p:cNvSpPr txBox="1"/>
          <p:nvPr/>
        </p:nvSpPr>
        <p:spPr>
          <a:xfrm>
            <a:off x="899592" y="1124744"/>
            <a:ext cx="741682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Создать центральный генератор паттернов для управления шестиногой локомоцией </a:t>
            </a:r>
            <a:r>
              <a:rPr lang="en-US" sz="2000" dirty="0"/>
              <a:t>[</a:t>
            </a:r>
            <a:r>
              <a:rPr lang="ru-RU" sz="2000" dirty="0" err="1"/>
              <a:t>Болдышев</a:t>
            </a:r>
            <a:r>
              <a:rPr lang="ru-RU" sz="2000" dirty="0"/>
              <a:t> &amp; Жилякова, 2021</a:t>
            </a:r>
            <a:r>
              <a:rPr lang="en-US" sz="2000" dirty="0"/>
              <a:t>]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Настроить параметры сети и нейронов так, чтобы получился </a:t>
            </a:r>
            <a:r>
              <a:rPr lang="ru-RU" sz="2000" dirty="0" err="1"/>
              <a:t>четырехногий</a:t>
            </a:r>
            <a:r>
              <a:rPr lang="ru-RU" sz="2000" dirty="0"/>
              <a:t> ритм </a:t>
            </a:r>
            <a:r>
              <a:rPr lang="en-US" sz="2000" dirty="0"/>
              <a:t>[</a:t>
            </a:r>
            <a:r>
              <a:rPr lang="ru-RU" sz="2000" dirty="0" err="1"/>
              <a:t>Болдышев</a:t>
            </a:r>
            <a:r>
              <a:rPr lang="ru-RU" sz="2000" dirty="0"/>
              <a:t> &amp; Жилякова, 2021</a:t>
            </a:r>
            <a:r>
              <a:rPr lang="en-US" sz="2000" dirty="0"/>
              <a:t>]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Добавить тормозные связи таким образом, чтобы помехи не разрушали ритм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Научиться управлять частотой ритма – скоростью походки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Научиться изменять веса связей так, чтобы получился трехногий ритм</a:t>
            </a:r>
          </a:p>
        </p:txBody>
      </p:sp>
    </p:spTree>
    <p:extLst>
      <p:ext uri="{BB962C8B-B14F-4D97-AF65-F5344CB8AC3E}">
        <p14:creationId xmlns:p14="http://schemas.microsoft.com/office/powerpoint/2010/main" val="2198691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Переключение моторного ритма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755576" y="920621"/>
            <a:ext cx="7848872" cy="570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i="1" dirty="0"/>
              <a:t>Объекты управления: 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en-US" sz="2000" dirty="0" err="1"/>
              <a:t>CartPole</a:t>
            </a:r>
            <a:r>
              <a:rPr lang="en-US" sz="2000" dirty="0"/>
              <a:t> </a:t>
            </a:r>
            <a:r>
              <a:rPr lang="ru-RU" sz="2000" dirty="0"/>
              <a:t>в </a:t>
            </a:r>
            <a:r>
              <a:rPr lang="en-US" sz="2000" dirty="0" err="1"/>
              <a:t>OpenAI</a:t>
            </a:r>
            <a:r>
              <a:rPr lang="en-US" sz="2000" dirty="0"/>
              <a:t> Gym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/>
              <a:t>Модель робота </a:t>
            </a:r>
            <a:r>
              <a:rPr lang="en-US" sz="2000" dirty="0" err="1"/>
              <a:t>BipedalWalker</a:t>
            </a:r>
            <a:r>
              <a:rPr lang="en-US" sz="2000" dirty="0"/>
              <a:t> </a:t>
            </a:r>
            <a:r>
              <a:rPr lang="ru-RU" sz="2000" dirty="0"/>
              <a:t>в </a:t>
            </a:r>
            <a:r>
              <a:rPr lang="en-US" sz="2000" dirty="0" err="1"/>
              <a:t>OpenAI</a:t>
            </a:r>
            <a:r>
              <a:rPr lang="en-US" sz="2000" dirty="0"/>
              <a:t> Gym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/>
              <a:t>Мышечно-скелетная модель человека в </a:t>
            </a:r>
            <a:r>
              <a:rPr lang="en-US" sz="2000" dirty="0"/>
              <a:t>OSIM-RL</a:t>
            </a:r>
            <a:r>
              <a:rPr lang="ru-RU" sz="2000" dirty="0"/>
              <a:t> (</a:t>
            </a:r>
            <a:r>
              <a:rPr lang="en-US" sz="2000" dirty="0"/>
              <a:t>advanced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endParaRPr lang="ru-RU" sz="2000" dirty="0"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ru-RU" sz="2000" b="1" dirty="0">
                <a:sym typeface="Wingdings" panose="05000000000000000000" pitchFamily="2" charset="2"/>
              </a:rPr>
              <a:t>Источники: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2000" dirty="0"/>
              <a:t>Russell, A., Orchard, G., &amp; Etienne-Cummings, R. (2007, May). Configuring of spiking central pattern generator networks for bipedal walking using genetic </a:t>
            </a:r>
            <a:r>
              <a:rPr lang="en-US" sz="2000" dirty="0" err="1"/>
              <a:t>algorthms</a:t>
            </a:r>
            <a:r>
              <a:rPr lang="en-US" sz="2000" dirty="0"/>
              <a:t>. 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2000" dirty="0" err="1"/>
              <a:t>Knüsel</a:t>
            </a:r>
            <a:r>
              <a:rPr lang="en-US" sz="2000" dirty="0"/>
              <a:t>, J. et.al. (2020). Reproducing five motor behaviors in a salamander robot with virtual muscles and a distributed CPG controller regulated by drive signals and proprioceptive feedback. </a:t>
            </a:r>
            <a:r>
              <a:rPr lang="en-US" sz="2000" i="1" dirty="0"/>
              <a:t>Frontiers in neurorobotics</a:t>
            </a:r>
            <a:r>
              <a:rPr lang="en-US" sz="2000" dirty="0"/>
              <a:t>, </a:t>
            </a:r>
            <a:r>
              <a:rPr lang="en-US" sz="2000" i="1" dirty="0"/>
              <a:t>14</a:t>
            </a:r>
            <a:r>
              <a:rPr lang="en-US" sz="2000" dirty="0"/>
              <a:t>.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2000" dirty="0"/>
              <a:t>Google Scholar </a:t>
            </a:r>
            <a:r>
              <a:rPr lang="ru-RU" sz="2000" dirty="0"/>
              <a:t>по ключевым словам </a:t>
            </a:r>
            <a:r>
              <a:rPr lang="en-US" sz="2000" dirty="0"/>
              <a:t>“walk CPG”, “locomotion control”</a:t>
            </a:r>
            <a:r>
              <a:rPr lang="ru-RU" sz="2000" dirty="0"/>
              <a:t>, …</a:t>
            </a:r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07230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Управление локомоцией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647564" y="1096708"/>
            <a:ext cx="784887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На основе принципов работы нервной системы создать сеть, управляющую движениями робота.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управление походкой на ровной поверхности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восприятие – учет препятствий и изменений рельефа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адаптация – перестройка сети при отказе сенсоров или </a:t>
            </a:r>
            <a:r>
              <a:rPr lang="ru-RU" sz="2000" dirty="0" err="1"/>
              <a:t>актуаторов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2B18FC-8FA5-4935-AD89-E325AE34C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501008"/>
            <a:ext cx="2705911" cy="1803941"/>
          </a:xfrm>
          <a:prstGeom prst="rect">
            <a:avLst/>
          </a:prstGeom>
        </p:spPr>
      </p:pic>
      <p:pic>
        <p:nvPicPr>
          <p:cNvPr id="6" name="Рисунок 5" descr="Изображение выглядит как небо, пол&#10;&#10;Автоматически созданное описание">
            <a:extLst>
              <a:ext uri="{FF2B5EF4-FFF2-40B4-BE49-F238E27FC236}">
                <a16:creationId xmlns:a16="http://schemas.microsoft.com/office/drawing/2014/main" id="{AC2331AB-0B0D-4F56-B77C-E668397CA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47" y="3436851"/>
            <a:ext cx="1932253" cy="19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5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Управление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755576" y="920621"/>
            <a:ext cx="7848872" cy="570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i="1" dirty="0"/>
              <a:t>Объекты управления: 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en-US" sz="2000" dirty="0" err="1"/>
              <a:t>CartPole</a:t>
            </a:r>
            <a:r>
              <a:rPr lang="en-US" sz="2000" dirty="0"/>
              <a:t> </a:t>
            </a:r>
            <a:r>
              <a:rPr lang="ru-RU" sz="2000" dirty="0"/>
              <a:t>в </a:t>
            </a:r>
            <a:r>
              <a:rPr lang="en-US" sz="2000" dirty="0" err="1"/>
              <a:t>OpenAI</a:t>
            </a:r>
            <a:r>
              <a:rPr lang="en-US" sz="2000" dirty="0"/>
              <a:t> Gym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/>
              <a:t>Модель робота </a:t>
            </a:r>
            <a:r>
              <a:rPr lang="en-US" sz="2000" dirty="0" err="1"/>
              <a:t>BipedalWalker</a:t>
            </a:r>
            <a:r>
              <a:rPr lang="en-US" sz="2000" dirty="0"/>
              <a:t> </a:t>
            </a:r>
            <a:r>
              <a:rPr lang="ru-RU" sz="2000" dirty="0"/>
              <a:t>в </a:t>
            </a:r>
            <a:r>
              <a:rPr lang="en-US" sz="2000" dirty="0" err="1"/>
              <a:t>OpenAI</a:t>
            </a:r>
            <a:r>
              <a:rPr lang="en-US" sz="2000" dirty="0"/>
              <a:t> Gym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/>
              <a:t>Мышечно-скелетная модель человека в </a:t>
            </a:r>
            <a:r>
              <a:rPr lang="en-US" sz="2000" dirty="0"/>
              <a:t>OSIM-RL</a:t>
            </a:r>
            <a:r>
              <a:rPr lang="ru-RU" sz="2000" dirty="0"/>
              <a:t> (</a:t>
            </a:r>
            <a:r>
              <a:rPr lang="en-US" sz="2000" dirty="0"/>
              <a:t>advanced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endParaRPr lang="ru-RU" sz="2000" dirty="0"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ru-RU" sz="2000" b="1" dirty="0">
                <a:sym typeface="Wingdings" panose="05000000000000000000" pitchFamily="2" charset="2"/>
              </a:rPr>
              <a:t>Источники: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2000" dirty="0"/>
              <a:t>Russell, A., Orchard, G., &amp; Etienne-Cummings, R. (2007, May). Configuring of spiking central pattern generator networks for bipedal walking using genetic </a:t>
            </a:r>
            <a:r>
              <a:rPr lang="en-US" sz="2000" dirty="0" err="1"/>
              <a:t>algorthms</a:t>
            </a:r>
            <a:r>
              <a:rPr lang="en-US" sz="2000" dirty="0"/>
              <a:t>. 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2000" dirty="0" err="1"/>
              <a:t>Knüsel</a:t>
            </a:r>
            <a:r>
              <a:rPr lang="en-US" sz="2000" dirty="0"/>
              <a:t>, J. et.al. (2020). Reproducing five motor behaviors in a salamander robot with virtual muscles and a distributed CPG controller regulated by drive signals and proprioceptive feedback. </a:t>
            </a:r>
            <a:r>
              <a:rPr lang="en-US" sz="2000" i="1" dirty="0"/>
              <a:t>Frontiers in neurorobotics</a:t>
            </a:r>
            <a:r>
              <a:rPr lang="en-US" sz="2000" dirty="0"/>
              <a:t>, </a:t>
            </a:r>
            <a:r>
              <a:rPr lang="en-US" sz="2000" i="1" dirty="0"/>
              <a:t>14</a:t>
            </a:r>
            <a:r>
              <a:rPr lang="en-US" sz="2000" dirty="0"/>
              <a:t>.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2000" dirty="0"/>
              <a:t>Google Scholar </a:t>
            </a:r>
            <a:r>
              <a:rPr lang="ru-RU" sz="2000" dirty="0"/>
              <a:t>по ключевым словам </a:t>
            </a:r>
            <a:r>
              <a:rPr lang="en-US" sz="2000" dirty="0"/>
              <a:t>“walk CPG”, “locomotion control”</a:t>
            </a:r>
            <a:r>
              <a:rPr lang="ru-RU" sz="2000" dirty="0"/>
              <a:t>, …</a:t>
            </a:r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00517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Обучение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9C497-C20B-471C-91B5-190DBAFAE767}"/>
              </a:ext>
            </a:extLst>
          </p:cNvPr>
          <p:cNvSpPr txBox="1"/>
          <p:nvPr/>
        </p:nvSpPr>
        <p:spPr>
          <a:xfrm>
            <a:off x="3223217" y="3139559"/>
            <a:ext cx="3168352" cy="578882"/>
          </a:xfrm>
          <a:prstGeom prst="flowChartAlternateProcess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Обучение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A19DE4-1541-4253-819A-9126E9B08F8A}"/>
              </a:ext>
            </a:extLst>
          </p:cNvPr>
          <p:cNvSpPr txBox="1"/>
          <p:nvPr/>
        </p:nvSpPr>
        <p:spPr>
          <a:xfrm>
            <a:off x="683568" y="1852464"/>
            <a:ext cx="3476028" cy="60590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sz="2200" dirty="0">
                <a:solidFill>
                  <a:schemeClr val="tx1"/>
                </a:solidFill>
              </a:rPr>
              <a:t>С учителем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DC24E-AAFD-4334-A8B4-0066F77C2497}"/>
              </a:ext>
            </a:extLst>
          </p:cNvPr>
          <p:cNvSpPr txBox="1"/>
          <p:nvPr/>
        </p:nvSpPr>
        <p:spPr>
          <a:xfrm>
            <a:off x="5364088" y="1824388"/>
            <a:ext cx="3476028" cy="60590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sz="2200" dirty="0">
                <a:solidFill>
                  <a:schemeClr val="tx1"/>
                </a:solidFill>
              </a:rPr>
              <a:t>Без учителя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92CB8-E988-4C2A-B0C6-79A0CF7CBC35}"/>
              </a:ext>
            </a:extLst>
          </p:cNvPr>
          <p:cNvSpPr txBox="1"/>
          <p:nvPr/>
        </p:nvSpPr>
        <p:spPr>
          <a:xfrm>
            <a:off x="3069379" y="4683768"/>
            <a:ext cx="3476028" cy="605909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ru-RU"/>
            </a:defPPr>
            <a:lvl1pPr algn="ctr">
              <a:defRPr sz="2800" b="1">
                <a:solidFill>
                  <a:schemeClr val="accent2"/>
                </a:solidFill>
              </a:defRPr>
            </a:lvl1pPr>
          </a:lstStyle>
          <a:p>
            <a:r>
              <a:rPr lang="ru-RU" sz="2200" dirty="0">
                <a:solidFill>
                  <a:schemeClr val="tx1"/>
                </a:solidFill>
              </a:rPr>
              <a:t>С подкреплением</a:t>
            </a:r>
          </a:p>
        </p:txBody>
      </p:sp>
    </p:spTree>
    <p:extLst>
      <p:ext uri="{BB962C8B-B14F-4D97-AF65-F5344CB8AC3E}">
        <p14:creationId xmlns:p14="http://schemas.microsoft.com/office/powerpoint/2010/main" val="2925535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Обучение без учителя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326FC-C20F-4EF4-AA05-08807FE86F6D}"/>
              </a:ext>
            </a:extLst>
          </p:cNvPr>
          <p:cNvSpPr txBox="1"/>
          <p:nvPr/>
        </p:nvSpPr>
        <p:spPr>
          <a:xfrm>
            <a:off x="827584" y="5647799"/>
            <a:ext cx="8075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J. </a:t>
            </a:r>
            <a:r>
              <a:rPr lang="en-US" dirty="0" err="1"/>
              <a:t>Sjöström</a:t>
            </a:r>
            <a:r>
              <a:rPr lang="en-US" dirty="0"/>
              <a:t> and W. Gerstner (2010), </a:t>
            </a:r>
            <a:r>
              <a:rPr lang="en-US" dirty="0" err="1"/>
              <a:t>Scholarpedia</a:t>
            </a:r>
            <a:r>
              <a:rPr lang="en-US" dirty="0"/>
              <a:t>, 5(2):1362. http://www.scholarpedia.org/article/STDP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0B4BF4-724B-4A3C-B705-D7F10E16F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071701"/>
            <a:ext cx="4572000" cy="43195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9897A6-6906-4BB3-92EC-DE3E5B286702}"/>
              </a:ext>
            </a:extLst>
          </p:cNvPr>
          <p:cNvSpPr txBox="1"/>
          <p:nvPr/>
        </p:nvSpPr>
        <p:spPr>
          <a:xfrm>
            <a:off x="827584" y="88703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STDP – Spike Timing Dependent Plasticity</a:t>
            </a:r>
          </a:p>
        </p:txBody>
      </p:sp>
    </p:spTree>
    <p:extLst>
      <p:ext uri="{BB962C8B-B14F-4D97-AF65-F5344CB8AC3E}">
        <p14:creationId xmlns:p14="http://schemas.microsoft.com/office/powerpoint/2010/main" val="3514636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Обучение без учителя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326FC-C20F-4EF4-AA05-08807FE86F6D}"/>
              </a:ext>
            </a:extLst>
          </p:cNvPr>
          <p:cNvSpPr txBox="1"/>
          <p:nvPr/>
        </p:nvSpPr>
        <p:spPr>
          <a:xfrm>
            <a:off x="611560" y="5166627"/>
            <a:ext cx="807524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Diehl, P. U., &amp; Cook, M. (2015). Unsupervised learning of digit recognition using spike-timing-dependent plasticity. </a:t>
            </a:r>
            <a:r>
              <a:rPr lang="en-US" i="1" dirty="0"/>
              <a:t>Frontiers in computational neuroscience</a:t>
            </a:r>
            <a:r>
              <a:rPr lang="en-US" dirty="0"/>
              <a:t>, </a:t>
            </a:r>
            <a:r>
              <a:rPr lang="en-US" i="1" dirty="0"/>
              <a:t>9</a:t>
            </a:r>
            <a:r>
              <a:rPr lang="en-US" dirty="0"/>
              <a:t>, 99.</a:t>
            </a:r>
          </a:p>
          <a:p>
            <a:pPr>
              <a:spcBef>
                <a:spcPts val="600"/>
              </a:spcBef>
            </a:pPr>
            <a:r>
              <a:rPr lang="en-US" dirty="0"/>
              <a:t>https://github.com/peter-u-diehl/stdp-mnist</a:t>
            </a: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125B1F6-E337-4D7B-A398-09E39D15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052736"/>
            <a:ext cx="532972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07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Обучение без учителя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688740" y="980728"/>
            <a:ext cx="7848872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Реализовать классификатор изображений (или других объектов) на основе сети </a:t>
            </a:r>
            <a:r>
              <a:rPr lang="ru-RU" sz="2000" dirty="0" err="1"/>
              <a:t>спайкующих</a:t>
            </a:r>
            <a:r>
              <a:rPr lang="ru-RU" sz="2000" dirty="0"/>
              <a:t> нейронов.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Выбрать </a:t>
            </a:r>
            <a:r>
              <a:rPr lang="ru-RU" sz="2000" dirty="0" err="1"/>
              <a:t>датасет</a:t>
            </a:r>
            <a:r>
              <a:rPr lang="en-US" sz="2000" dirty="0"/>
              <a:t> (</a:t>
            </a:r>
            <a:r>
              <a:rPr lang="ru-RU" sz="2000" dirty="0"/>
              <a:t>Например, </a:t>
            </a:r>
            <a:r>
              <a:rPr lang="en-US" sz="2000" dirty="0"/>
              <a:t>MNIST )</a:t>
            </a:r>
            <a:endParaRPr lang="ru-RU" sz="2000" dirty="0"/>
          </a:p>
          <a:p>
            <a:pPr marL="914400" lvl="1" indent="-457200">
              <a:spcBef>
                <a:spcPts val="600"/>
              </a:spcBef>
              <a:buAutoNum type="arabicPeriod"/>
            </a:pPr>
            <a:r>
              <a:rPr lang="ru-RU" sz="2000" dirty="0"/>
              <a:t>Простой вариант: сформировать простые паттерны в матрице 10*10: крест, линия, треугольник, смайлик и др.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Реализовать входной слой сети из </a:t>
            </a:r>
            <a:r>
              <a:rPr lang="en-US" sz="2000" dirty="0"/>
              <a:t>I&amp;F </a:t>
            </a:r>
            <a:r>
              <a:rPr lang="ru-RU" sz="2000" dirty="0"/>
              <a:t>нейронов. Закодировать активность каждого пикселя частотой </a:t>
            </a:r>
            <a:r>
              <a:rPr lang="ru-RU" sz="2000" dirty="0" err="1"/>
              <a:t>спайкок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Реализовать второй слой нейронов как в статье </a:t>
            </a:r>
            <a:r>
              <a:rPr lang="en-US" sz="2000" dirty="0"/>
              <a:t>[Diehl, 2015]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Реализовать </a:t>
            </a:r>
            <a:r>
              <a:rPr lang="en-US" sz="2000" dirty="0"/>
              <a:t>STDP </a:t>
            </a:r>
            <a:r>
              <a:rPr lang="ru-RU" sz="2000" dirty="0"/>
              <a:t>пластичность</a:t>
            </a:r>
            <a:endParaRPr lang="en-US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Обучить сеть без учителя 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Сопоставить классы активности сети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33502-E215-4805-A526-0C5245B1EE0C}"/>
              </a:ext>
            </a:extLst>
          </p:cNvPr>
          <p:cNvSpPr txBox="1"/>
          <p:nvPr/>
        </p:nvSpPr>
        <p:spPr>
          <a:xfrm>
            <a:off x="971600" y="5525036"/>
            <a:ext cx="77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MNIST Digits. http://yann.lecun.com/exdb/mnist/</a:t>
            </a:r>
          </a:p>
        </p:txBody>
      </p:sp>
    </p:spTree>
    <p:extLst>
      <p:ext uri="{BB962C8B-B14F-4D97-AF65-F5344CB8AC3E}">
        <p14:creationId xmlns:p14="http://schemas.microsoft.com/office/powerpoint/2010/main" val="997347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Идентификация модели нейрона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</a:t>
            </a:fld>
            <a:endParaRPr lang="ru-RU"/>
          </a:p>
        </p:txBody>
      </p: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F3B346D8-B5C7-4E00-8D98-3A5D352C600C}"/>
              </a:ext>
            </a:extLst>
          </p:cNvPr>
          <p:cNvGrpSpPr/>
          <p:nvPr/>
        </p:nvGrpSpPr>
        <p:grpSpPr>
          <a:xfrm>
            <a:off x="2051720" y="2521980"/>
            <a:ext cx="6330398" cy="2520247"/>
            <a:chOff x="1270282" y="1635555"/>
            <a:chExt cx="6330398" cy="25202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C3E4E7-AC52-4E88-8F59-D21AB43E7AF4}"/>
                </a:ext>
              </a:extLst>
            </p:cNvPr>
            <p:cNvSpPr txBox="1"/>
            <p:nvPr/>
          </p:nvSpPr>
          <p:spPr>
            <a:xfrm>
              <a:off x="1270282" y="3645024"/>
              <a:ext cx="2520000" cy="51077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ru-RU" sz="2400" dirty="0"/>
                <a:t>Идентификация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56863D-A871-435B-AF40-5D0EAC24FE27}"/>
                </a:ext>
              </a:extLst>
            </p:cNvPr>
            <p:cNvSpPr txBox="1"/>
            <p:nvPr/>
          </p:nvSpPr>
          <p:spPr>
            <a:xfrm>
              <a:off x="1282982" y="1635555"/>
              <a:ext cx="2520000" cy="919401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ru-RU" sz="2400" dirty="0"/>
                <a:t>Структура модели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332003-51C7-42C4-B042-2E0A9355E3F2}"/>
                </a:ext>
              </a:extLst>
            </p:cNvPr>
            <p:cNvSpPr txBox="1"/>
            <p:nvPr/>
          </p:nvSpPr>
          <p:spPr>
            <a:xfrm>
              <a:off x="5080680" y="1839866"/>
              <a:ext cx="2520000" cy="51077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ru-RU" sz="2400" dirty="0"/>
                <a:t>Предсказание</a:t>
              </a:r>
            </a:p>
          </p:txBody>
        </p:sp>
        <p:cxnSp>
          <p:nvCxnSpPr>
            <p:cNvPr id="19" name="Прямая со стрелкой 14">
              <a:extLst>
                <a:ext uri="{FF2B5EF4-FFF2-40B4-BE49-F238E27FC236}">
                  <a16:creationId xmlns:a16="http://schemas.microsoft.com/office/drawing/2014/main" id="{2C55C6AC-4098-4B70-A5FB-72B221D51AD5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3802982" y="2095255"/>
              <a:ext cx="1277698" cy="1"/>
            </a:xfrm>
            <a:prstGeom prst="straightConnector1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A56F311-018A-4F7D-85F0-5DDE3E9654E9}"/>
                </a:ext>
              </a:extLst>
            </p:cNvPr>
            <p:cNvSpPr txBox="1"/>
            <p:nvPr/>
          </p:nvSpPr>
          <p:spPr>
            <a:xfrm>
              <a:off x="5080680" y="3645024"/>
              <a:ext cx="2520000" cy="51077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ru-RU" sz="2400" dirty="0"/>
                <a:t>Данные</a:t>
              </a:r>
            </a:p>
          </p:txBody>
        </p:sp>
        <p:cxnSp>
          <p:nvCxnSpPr>
            <p:cNvPr id="52" name="Прямая со стрелкой 14">
              <a:extLst>
                <a:ext uri="{FF2B5EF4-FFF2-40B4-BE49-F238E27FC236}">
                  <a16:creationId xmlns:a16="http://schemas.microsoft.com/office/drawing/2014/main" id="{28C701E8-3F84-46C3-B391-B33E3301CBFC}"/>
                </a:ext>
              </a:extLst>
            </p:cNvPr>
            <p:cNvCxnSpPr>
              <a:cxnSpLocks/>
              <a:stCxn id="34" idx="0"/>
              <a:endCxn id="11" idx="2"/>
            </p:cNvCxnSpPr>
            <p:nvPr/>
          </p:nvCxnSpPr>
          <p:spPr>
            <a:xfrm flipV="1">
              <a:off x="6340680" y="2350644"/>
              <a:ext cx="0" cy="1294380"/>
            </a:xfrm>
            <a:prstGeom prst="straightConnector1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 стрелкой 14">
              <a:extLst>
                <a:ext uri="{FF2B5EF4-FFF2-40B4-BE49-F238E27FC236}">
                  <a16:creationId xmlns:a16="http://schemas.microsoft.com/office/drawing/2014/main" id="{FFDDC902-053C-4D2B-B203-D833EA64AACF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>
              <a:off x="3790282" y="2426843"/>
              <a:ext cx="2221878" cy="1473570"/>
            </a:xfrm>
            <a:prstGeom prst="straightConnector1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 стрелкой 14">
              <a:extLst>
                <a:ext uri="{FF2B5EF4-FFF2-40B4-BE49-F238E27FC236}">
                  <a16:creationId xmlns:a16="http://schemas.microsoft.com/office/drawing/2014/main" id="{76BA723B-3F93-438A-AAA4-E0C887152775}"/>
                </a:ext>
              </a:extLst>
            </p:cNvPr>
            <p:cNvCxnSpPr>
              <a:cxnSpLocks/>
              <a:stCxn id="10" idx="2"/>
              <a:endCxn id="9" idx="0"/>
            </p:cNvCxnSpPr>
            <p:nvPr/>
          </p:nvCxnSpPr>
          <p:spPr>
            <a:xfrm flipH="1">
              <a:off x="2530282" y="2554956"/>
              <a:ext cx="12700" cy="1090068"/>
            </a:xfrm>
            <a:prstGeom prst="straightConnector1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 стрелкой 14">
              <a:extLst>
                <a:ext uri="{FF2B5EF4-FFF2-40B4-BE49-F238E27FC236}">
                  <a16:creationId xmlns:a16="http://schemas.microsoft.com/office/drawing/2014/main" id="{8D5B8998-8CC8-41D6-9DFE-763D90FA4EBE}"/>
                </a:ext>
              </a:extLst>
            </p:cNvPr>
            <p:cNvCxnSpPr>
              <a:cxnSpLocks/>
              <a:stCxn id="34" idx="1"/>
              <a:endCxn id="9" idx="3"/>
            </p:cNvCxnSpPr>
            <p:nvPr/>
          </p:nvCxnSpPr>
          <p:spPr>
            <a:xfrm flipH="1">
              <a:off x="3790282" y="3900413"/>
              <a:ext cx="1290398" cy="0"/>
            </a:xfrm>
            <a:prstGeom prst="straightConnector1">
              <a:avLst/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" name="Picture 2" descr="http://neuronaldynamics.epfl.ch/online/x25.png">
            <a:extLst>
              <a:ext uri="{FF2B5EF4-FFF2-40B4-BE49-F238E27FC236}">
                <a16:creationId xmlns:a16="http://schemas.microsoft.com/office/drawing/2014/main" id="{F21364B1-F66C-46FA-AD5C-BBD3F6200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415626" y="972276"/>
            <a:ext cx="2428182" cy="163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E5DC4835-37DD-4028-879F-3916C44BE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93" y="4240622"/>
            <a:ext cx="1480088" cy="1722284"/>
          </a:xfrm>
          <a:prstGeom prst="rect">
            <a:avLst/>
          </a:prstGeom>
        </p:spPr>
      </p:pic>
      <p:pic>
        <p:nvPicPr>
          <p:cNvPr id="75" name="Picture 2" descr="http://neuronaldynamics.epfl.ch/online/x23.png">
            <a:extLst>
              <a:ext uri="{FF2B5EF4-FFF2-40B4-BE49-F238E27FC236}">
                <a16:creationId xmlns:a16="http://schemas.microsoft.com/office/drawing/2014/main" id="{89B2B592-4E17-4430-ABBF-236944AEF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-30000"/>
          </a:blip>
          <a:srcRect t="3566" r="1169" b="3718"/>
          <a:stretch>
            <a:fillRect/>
          </a:stretch>
        </p:blipFill>
        <p:spPr bwMode="auto">
          <a:xfrm>
            <a:off x="5292080" y="1267529"/>
            <a:ext cx="3248829" cy="1097007"/>
          </a:xfrm>
          <a:prstGeom prst="rect">
            <a:avLst/>
          </a:prstGeom>
          <a:noFill/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ADDD6632-3DAF-438A-90B6-52CAFF908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074" y="5127840"/>
            <a:ext cx="1480088" cy="124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81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Ассоциативная память в сети осцилляторов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971600" y="908720"/>
            <a:ext cx="7848872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Образы могут кодироваться не только отдельными нейронами, но установившимися устойчивыми колебательными режимами.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Реализовать такое кодирование в сети осцилляторов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B3722F7-E8A2-4AD1-8A68-C3019CE5E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27820"/>
            <a:ext cx="3977063" cy="194108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1E0E56C-C724-4570-B5E5-B3DEE8FE6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437112"/>
            <a:ext cx="3654868" cy="169062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A420CD5-D35D-4051-80A5-9AE353FA0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524" y="2247900"/>
            <a:ext cx="22479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54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Ассоциативная память в сети осцилляторов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971600" y="908720"/>
            <a:ext cx="78488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Создать сеть из двух связанных осцилляторов</a:t>
            </a:r>
            <a:endParaRPr lang="en-US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Создать набор простых образов, закодированных бинарными признаками. Например, </a:t>
            </a:r>
            <a:r>
              <a:rPr lang="en-US" sz="2000" dirty="0"/>
              <a:t>0-1 </a:t>
            </a:r>
            <a:r>
              <a:rPr lang="ru-RU" sz="2000" dirty="0"/>
              <a:t>матриц (крестик, квадрат </a:t>
            </a:r>
            <a:r>
              <a:rPr lang="ru-RU" sz="2000" dirty="0" err="1"/>
              <a:t>итд</a:t>
            </a:r>
            <a:r>
              <a:rPr lang="ru-RU" sz="2000" dirty="0"/>
              <a:t>)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Используя </a:t>
            </a:r>
            <a:r>
              <a:rPr lang="ru-RU" sz="2000" dirty="0" err="1"/>
              <a:t>Хеббовское</a:t>
            </a:r>
            <a:r>
              <a:rPr lang="ru-RU" sz="2000" dirty="0"/>
              <a:t> правило обучения, научить осцилляторы распознавать образы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Создать сеть большего размера и повторить процедуру обучения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Протестировать обучение и работу сети на </a:t>
            </a:r>
            <a:r>
              <a:rPr lang="ru-RU" sz="2000" dirty="0" err="1"/>
              <a:t>датасете</a:t>
            </a:r>
            <a:r>
              <a:rPr lang="ru-RU" sz="2000" dirty="0"/>
              <a:t> </a:t>
            </a:r>
            <a:r>
              <a:rPr lang="en-US" sz="2000" dirty="0"/>
              <a:t>MNIST</a:t>
            </a:r>
            <a:endParaRPr lang="ru-RU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A28F2-17AA-45E1-83C4-72A65ABF37A5}"/>
              </a:ext>
            </a:extLst>
          </p:cNvPr>
          <p:cNvSpPr txBox="1"/>
          <p:nvPr/>
        </p:nvSpPr>
        <p:spPr>
          <a:xfrm>
            <a:off x="1038436" y="4395008"/>
            <a:ext cx="7715200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 err="1"/>
              <a:t>Hoppensteadt</a:t>
            </a:r>
            <a:r>
              <a:rPr lang="en-US" dirty="0"/>
              <a:t>, F. C., &amp; </a:t>
            </a:r>
            <a:r>
              <a:rPr lang="en-US" dirty="0" err="1"/>
              <a:t>Izhikevich</a:t>
            </a:r>
            <a:r>
              <a:rPr lang="en-US" dirty="0"/>
              <a:t>, E. M. (2001). Synchronization of MEMS resonators and mechanical neurocomputing. </a:t>
            </a:r>
            <a:r>
              <a:rPr lang="en-US" i="1" dirty="0"/>
              <a:t>IEEE Transactions on Circuits and Systems I: Fundamental Theory and Applications</a:t>
            </a:r>
            <a:r>
              <a:rPr lang="en-US" dirty="0"/>
              <a:t>, </a:t>
            </a:r>
            <a:r>
              <a:rPr lang="en-US" i="1" dirty="0"/>
              <a:t>48</a:t>
            </a:r>
            <a:r>
              <a:rPr lang="en-US" dirty="0"/>
              <a:t>(2), 133-138.</a:t>
            </a:r>
          </a:p>
          <a:p>
            <a:pPr>
              <a:spcBef>
                <a:spcPts val="600"/>
              </a:spcBef>
            </a:pPr>
            <a:r>
              <a:rPr lang="en-US" dirty="0" err="1"/>
              <a:t>Hoppensteadt</a:t>
            </a:r>
            <a:r>
              <a:rPr lang="en-US" dirty="0"/>
              <a:t>, F. C., &amp; </a:t>
            </a:r>
            <a:r>
              <a:rPr lang="en-US" dirty="0" err="1"/>
              <a:t>Izhikevich</a:t>
            </a:r>
            <a:r>
              <a:rPr lang="en-US" dirty="0"/>
              <a:t>, E. M. (1999). Oscillatory neurocomputers with dynamic connectivity. </a:t>
            </a:r>
            <a:r>
              <a:rPr lang="en-US" i="1" dirty="0"/>
              <a:t>Physical Review Letters</a:t>
            </a:r>
            <a:r>
              <a:rPr lang="en-US" dirty="0"/>
              <a:t>, </a:t>
            </a:r>
            <a:r>
              <a:rPr lang="en-US" i="1" dirty="0"/>
              <a:t>82</a:t>
            </a:r>
            <a:r>
              <a:rPr lang="en-US" dirty="0"/>
              <a:t>(14), 2983.</a:t>
            </a:r>
          </a:p>
        </p:txBody>
      </p:sp>
    </p:spTree>
    <p:extLst>
      <p:ext uri="{BB962C8B-B14F-4D97-AF65-F5344CB8AC3E}">
        <p14:creationId xmlns:p14="http://schemas.microsoft.com/office/powerpoint/2010/main" val="2517036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Обучение с учителем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326FC-C20F-4EF4-AA05-08807FE86F6D}"/>
              </a:ext>
            </a:extLst>
          </p:cNvPr>
          <p:cNvSpPr txBox="1"/>
          <p:nvPr/>
        </p:nvSpPr>
        <p:spPr>
          <a:xfrm>
            <a:off x="534380" y="5373216"/>
            <a:ext cx="8075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Wunderlich, T. C., &amp; Pehle, C. (2021). Event-based backpropagation can compute exact gradients for spiking neural networks.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11</a:t>
            </a:r>
            <a:r>
              <a:rPr lang="en-US" dirty="0"/>
              <a:t>(1), 1-17.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6E2C49-8BC9-457A-8C93-66563E979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796666"/>
            <a:ext cx="48577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71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Обучение с учителем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326FC-C20F-4EF4-AA05-08807FE86F6D}"/>
              </a:ext>
            </a:extLst>
          </p:cNvPr>
          <p:cNvSpPr txBox="1"/>
          <p:nvPr/>
        </p:nvSpPr>
        <p:spPr>
          <a:xfrm>
            <a:off x="534380" y="5373216"/>
            <a:ext cx="8075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Wunderlich, T. C., &amp; Pehle, C. (2021). Event-based backpropagation can compute exact gradients for spiking neural networks. </a:t>
            </a:r>
            <a:r>
              <a:rPr lang="en-US" i="1" dirty="0"/>
              <a:t>Scientific Reports</a:t>
            </a:r>
            <a:r>
              <a:rPr lang="en-US" dirty="0"/>
              <a:t>, </a:t>
            </a:r>
            <a:r>
              <a:rPr lang="en-US" i="1" dirty="0"/>
              <a:t>11</a:t>
            </a:r>
            <a:r>
              <a:rPr lang="en-US" dirty="0"/>
              <a:t>(1), 1-17.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D92EC9-B69C-4ACD-9A6D-3E21CC2BF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87" y="980728"/>
            <a:ext cx="8293631" cy="382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17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Проекты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755576" y="1052736"/>
            <a:ext cx="784887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/>
              <a:t>2. </a:t>
            </a:r>
            <a:r>
              <a:rPr lang="ru-RU" sz="2000" b="1" dirty="0"/>
              <a:t>Моделирование биологического нейрона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Создать биологически адекватную модель нейрона. Реализовать пластичность мембранных свойств нейрона под воздействием </a:t>
            </a:r>
            <a:r>
              <a:rPr lang="ru-RU" sz="2000" dirty="0" err="1"/>
              <a:t>нейромодулятора</a:t>
            </a:r>
            <a:r>
              <a:rPr lang="ru-RU" sz="2000" dirty="0"/>
              <a:t>.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i="1" dirty="0"/>
              <a:t>Объекты моделирования: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Моторные нейроны прудовой улитки, адаптирующиеся к повышенной нагрузке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dirty="0"/>
              <a:t>Источники: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96187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Проекты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755576" y="1052736"/>
            <a:ext cx="7848872" cy="5247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dirty="0"/>
              <a:t>3. Распознавание образов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Реализовать сеть </a:t>
            </a:r>
            <a:r>
              <a:rPr lang="ru-RU" sz="2000" dirty="0" err="1"/>
              <a:t>спайкующих</a:t>
            </a:r>
            <a:r>
              <a:rPr lang="ru-RU" sz="2000" dirty="0"/>
              <a:t> нейронов, классифицирующих изображения или аудиозаписи.</a:t>
            </a:r>
            <a:r>
              <a:rPr lang="en-US" sz="2000" dirty="0"/>
              <a:t> </a:t>
            </a:r>
            <a:r>
              <a:rPr lang="ru-RU" sz="2000" dirty="0"/>
              <a:t>Сравнить качество классификации с распространенными методами машинного обучения.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i="1" dirty="0"/>
              <a:t>Данные: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 err="1"/>
              <a:t>Датасет</a:t>
            </a:r>
            <a:r>
              <a:rPr lang="ru-RU" sz="2000" dirty="0"/>
              <a:t> </a:t>
            </a:r>
            <a:r>
              <a:rPr lang="en-US" sz="2000" dirty="0"/>
              <a:t>MNIST Fashion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/>
              <a:t>Пение птиц ?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endParaRPr lang="ru-RU" sz="2000" dirty="0"/>
          </a:p>
          <a:p>
            <a:pPr marL="457200" indent="-457200">
              <a:spcBef>
                <a:spcPts val="600"/>
              </a:spcBef>
              <a:buAutoNum type="arabicParenR"/>
            </a:pP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dirty="0"/>
              <a:t>Источники: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42088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Проекты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755576" y="1052736"/>
            <a:ext cx="784887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dirty="0"/>
              <a:t>4. Обучение с подкреплением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Реализовать биологический механизм обучения с подкреплением. Нейронная сеть решает задачу управления и адаптируется к меняющейся среде. </a:t>
            </a:r>
            <a:r>
              <a:rPr lang="ru-RU" sz="2000" dirty="0" err="1"/>
              <a:t>Метапараметры</a:t>
            </a:r>
            <a:r>
              <a:rPr lang="ru-RU" sz="2000" dirty="0"/>
              <a:t> управления задаются </a:t>
            </a:r>
            <a:r>
              <a:rPr lang="ru-RU" sz="2000" dirty="0" err="1"/>
              <a:t>нейромодуляторами</a:t>
            </a:r>
            <a:r>
              <a:rPr lang="ru-RU" sz="2000" dirty="0"/>
              <a:t>.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i="1" dirty="0"/>
              <a:t>Объекты моделирования: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/>
              <a:t>Среды </a:t>
            </a:r>
            <a:r>
              <a:rPr lang="en-US" sz="2000" dirty="0" err="1"/>
              <a:t>ClassicControl</a:t>
            </a:r>
            <a:r>
              <a:rPr lang="en-US" sz="2000" dirty="0"/>
              <a:t> </a:t>
            </a:r>
            <a:r>
              <a:rPr lang="ru-RU" sz="2000" dirty="0"/>
              <a:t>из </a:t>
            </a:r>
            <a:r>
              <a:rPr lang="en-US" sz="2000" dirty="0" err="1"/>
              <a:t>OpenAI</a:t>
            </a:r>
            <a:r>
              <a:rPr lang="en-US" sz="2000" dirty="0"/>
              <a:t> Gym</a:t>
            </a:r>
            <a:endParaRPr lang="ru-RU" sz="2000" dirty="0"/>
          </a:p>
          <a:p>
            <a:pPr>
              <a:spcBef>
                <a:spcPts val="600"/>
              </a:spcBef>
            </a:pPr>
            <a:endParaRPr lang="en-US" sz="2000" dirty="0"/>
          </a:p>
          <a:p>
            <a:pPr>
              <a:spcBef>
                <a:spcPts val="600"/>
              </a:spcBef>
            </a:pPr>
            <a:r>
              <a:rPr lang="ru-RU" sz="2000" dirty="0"/>
              <a:t>Источники: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80531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Проекты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755576" y="1052736"/>
            <a:ext cx="784887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dirty="0"/>
              <a:t>5. Построение карты местности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Создать </a:t>
            </a:r>
            <a:r>
              <a:rPr lang="ru-RU" sz="2000" dirty="0" err="1"/>
              <a:t>нейроморфную</a:t>
            </a:r>
            <a:r>
              <a:rPr lang="ru-RU" sz="2000" dirty="0"/>
              <a:t> систему </a:t>
            </a:r>
            <a:r>
              <a:rPr lang="en-US" sz="2000" dirty="0"/>
              <a:t>SLAM (Simultaneous Localization and Area Mapping)</a:t>
            </a:r>
            <a:r>
              <a:rPr lang="ru-RU" sz="2000" dirty="0"/>
              <a:t> для модели робота. Нейронная сеть строит карту местности и определяет расположение робота.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i="1" dirty="0"/>
              <a:t>Объекты моделирования: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/>
              <a:t>Среда </a:t>
            </a:r>
            <a:r>
              <a:rPr lang="en-US" sz="2000" dirty="0"/>
              <a:t>Maze </a:t>
            </a:r>
            <a:r>
              <a:rPr lang="ru-RU" sz="2000" dirty="0"/>
              <a:t>из </a:t>
            </a:r>
            <a:r>
              <a:rPr lang="en-US" sz="2000" dirty="0" err="1"/>
              <a:t>OpenAI</a:t>
            </a:r>
            <a:r>
              <a:rPr lang="en-US" sz="2000" dirty="0"/>
              <a:t> Gym</a:t>
            </a:r>
            <a:endParaRPr lang="ru-RU" sz="2000" dirty="0"/>
          </a:p>
          <a:p>
            <a:pPr>
              <a:spcBef>
                <a:spcPts val="600"/>
              </a:spcBef>
            </a:pPr>
            <a:endParaRPr lang="en-US" sz="2000" dirty="0"/>
          </a:p>
          <a:p>
            <a:pPr>
              <a:spcBef>
                <a:spcPts val="600"/>
              </a:spcBef>
            </a:pPr>
            <a:r>
              <a:rPr lang="ru-RU" sz="2000" dirty="0"/>
              <a:t>Источники: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96276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Проекты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647564" y="977450"/>
            <a:ext cx="7848872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000" b="1" dirty="0" err="1"/>
              <a:t>Нейроморфный</a:t>
            </a:r>
            <a:r>
              <a:rPr lang="ru-RU" sz="2000" b="1" dirty="0"/>
              <a:t> ПИД регулятор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Создать систему управления БПЛА (или другим объектом по вашему выбору) на основе </a:t>
            </a:r>
            <a:r>
              <a:rPr lang="ru-RU" sz="2000" dirty="0" err="1"/>
              <a:t>нейроморфных</a:t>
            </a:r>
            <a:r>
              <a:rPr lang="ru-RU" sz="2000" dirty="0"/>
              <a:t> вычислений.</a:t>
            </a:r>
            <a:endParaRPr lang="en-US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7A9E1B-AF6F-434E-942A-02D311908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96" y="2606330"/>
            <a:ext cx="2867025" cy="14287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52A9D5-521C-437D-B7CF-8F80C2804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348880"/>
            <a:ext cx="1841748" cy="15181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41B806-F653-43C4-9DDD-71AFC1FF802B}"/>
              </a:ext>
            </a:extLst>
          </p:cNvPr>
          <p:cNvSpPr txBox="1"/>
          <p:nvPr/>
        </p:nvSpPr>
        <p:spPr>
          <a:xfrm>
            <a:off x="768406" y="4145901"/>
            <a:ext cx="7607188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Объект управления:</a:t>
            </a:r>
          </a:p>
          <a:p>
            <a:pPr>
              <a:spcBef>
                <a:spcPts val="600"/>
              </a:spcBef>
            </a:pPr>
            <a:r>
              <a:rPr lang="ru-RU" sz="1800" dirty="0"/>
              <a:t>Симулятор БПЛА</a:t>
            </a:r>
            <a:r>
              <a:rPr lang="ru-RU" sz="1800" b="1" dirty="0"/>
              <a:t> </a:t>
            </a:r>
            <a:r>
              <a:rPr lang="en-US" sz="1800" dirty="0"/>
              <a:t>https://github.com/wil3/gymfc/ </a:t>
            </a:r>
            <a:endParaRPr lang="ru-RU" sz="1800" dirty="0"/>
          </a:p>
          <a:p>
            <a:endParaRPr lang="ru-RU" b="1" dirty="0"/>
          </a:p>
          <a:p>
            <a:r>
              <a:rPr lang="ru-RU" b="1" dirty="0"/>
              <a:t>Источники:</a:t>
            </a:r>
          </a:p>
          <a:p>
            <a:r>
              <a:rPr lang="en-US" dirty="0" err="1"/>
              <a:t>Stagsted</a:t>
            </a:r>
            <a:r>
              <a:rPr lang="en-US" dirty="0"/>
              <a:t>, R., Vitale, A., </a:t>
            </a:r>
            <a:r>
              <a:rPr lang="en-US" dirty="0" err="1"/>
              <a:t>Binz</a:t>
            </a:r>
            <a:r>
              <a:rPr lang="en-US" dirty="0"/>
              <a:t>, J., </a:t>
            </a:r>
            <a:r>
              <a:rPr lang="en-US" dirty="0" err="1"/>
              <a:t>Bonde</a:t>
            </a:r>
            <a:r>
              <a:rPr lang="en-US" dirty="0"/>
              <a:t> Larsen, L., &amp; </a:t>
            </a:r>
            <a:r>
              <a:rPr lang="en-US" dirty="0" err="1"/>
              <a:t>Sandamirskaya</a:t>
            </a:r>
            <a:r>
              <a:rPr lang="en-US" dirty="0"/>
              <a:t>, Y. (2020, July). Towards neuromorphic control: A spiking neural network based PID controller for UAV. RSS.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3304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Идентификация модели нейрона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5F9097-5CC2-4243-B790-812316F61AFF}"/>
              </a:ext>
            </a:extLst>
          </p:cNvPr>
          <p:cNvSpPr txBox="1"/>
          <p:nvPr/>
        </p:nvSpPr>
        <p:spPr>
          <a:xfrm>
            <a:off x="899592" y="1056224"/>
            <a:ext cx="73448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Скачать данные или сгенерировать их реалистичной моделью нейрона</a:t>
            </a:r>
            <a:r>
              <a:rPr lang="en-US" sz="2000" dirty="0"/>
              <a:t>.</a:t>
            </a:r>
            <a:r>
              <a:rPr lang="ru-RU" sz="2000" dirty="0"/>
              <a:t> </a:t>
            </a:r>
            <a:endParaRPr lang="en-US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Выбрать упрощенную модель: </a:t>
            </a:r>
            <a:r>
              <a:rPr lang="en-US" sz="2000" dirty="0" err="1"/>
              <a:t>AdEx</a:t>
            </a:r>
            <a:r>
              <a:rPr lang="en-US" sz="2000" dirty="0"/>
              <a:t> </a:t>
            </a:r>
            <a:r>
              <a:rPr lang="ru-RU" sz="2000" dirty="0"/>
              <a:t>или </a:t>
            </a:r>
            <a:r>
              <a:rPr lang="ru-RU" sz="2000" dirty="0" err="1"/>
              <a:t>Ижикевича</a:t>
            </a:r>
            <a:endParaRPr lang="en-US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Выбрать целевые признаки: частота </a:t>
            </a:r>
            <a:r>
              <a:rPr lang="ru-RU" sz="2000" dirty="0" err="1"/>
              <a:t>спайков</a:t>
            </a:r>
            <a:r>
              <a:rPr lang="ru-RU" sz="2000" dirty="0"/>
              <a:t>, </a:t>
            </a:r>
            <a:r>
              <a:rPr lang="en-US" sz="2000" dirty="0"/>
              <a:t>ISI (</a:t>
            </a:r>
            <a:r>
              <a:rPr lang="en-US" sz="2000" dirty="0" err="1"/>
              <a:t>interspike</a:t>
            </a:r>
            <a:r>
              <a:rPr lang="en-US" sz="2000" dirty="0"/>
              <a:t> interval), I-f </a:t>
            </a:r>
            <a:r>
              <a:rPr lang="ru-RU" sz="2000" dirty="0"/>
              <a:t>кривая, </a:t>
            </a:r>
            <a:r>
              <a:rPr lang="en-US" sz="2000" dirty="0"/>
              <a:t>I-V </a:t>
            </a:r>
            <a:r>
              <a:rPr lang="ru-RU" sz="2000" dirty="0"/>
              <a:t>кривая и др.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Подобрать параметры упрощенной модели так, чтобы она воспроизводила поведение. 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endParaRPr lang="ru-R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9E122-414C-47C7-BE8F-3B7326C6686F}"/>
              </a:ext>
            </a:extLst>
          </p:cNvPr>
          <p:cNvSpPr txBox="1"/>
          <p:nvPr/>
        </p:nvSpPr>
        <p:spPr>
          <a:xfrm>
            <a:off x="827584" y="5013176"/>
            <a:ext cx="76431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https://neuronaldynamics.epfl.ch/online/Ch10.html</a:t>
            </a:r>
          </a:p>
          <a:p>
            <a:r>
              <a:rPr lang="en-US" dirty="0" err="1"/>
              <a:t>Naud</a:t>
            </a:r>
            <a:r>
              <a:rPr lang="en-US" dirty="0"/>
              <a:t>, R., </a:t>
            </a:r>
            <a:r>
              <a:rPr lang="en-US" dirty="0" err="1"/>
              <a:t>Marcille</a:t>
            </a:r>
            <a:r>
              <a:rPr lang="en-US" dirty="0"/>
              <a:t>, N., </a:t>
            </a:r>
            <a:r>
              <a:rPr lang="en-US" dirty="0" err="1"/>
              <a:t>Clopath</a:t>
            </a:r>
            <a:r>
              <a:rPr lang="en-US" dirty="0"/>
              <a:t>, C., &amp; Gerstner, W. (2008). Firing patterns in the adaptive exponential integrate-and-fire model. </a:t>
            </a:r>
            <a:r>
              <a:rPr lang="en-US" i="1" dirty="0"/>
              <a:t>Biological cybernetics</a:t>
            </a:r>
            <a:r>
              <a:rPr lang="en-US" dirty="0"/>
              <a:t>, </a:t>
            </a:r>
            <a:r>
              <a:rPr lang="en-US" i="1" dirty="0"/>
              <a:t>99</a:t>
            </a:r>
            <a:r>
              <a:rPr lang="en-US" dirty="0"/>
              <a:t>(4), 335-347.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3518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Данные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5F9097-5CC2-4243-B790-812316F61AFF}"/>
              </a:ext>
            </a:extLst>
          </p:cNvPr>
          <p:cNvSpPr txBox="1"/>
          <p:nvPr/>
        </p:nvSpPr>
        <p:spPr>
          <a:xfrm>
            <a:off x="863588" y="980728"/>
            <a:ext cx="7704856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dirty="0"/>
              <a:t>Реалистичные модели: </a:t>
            </a:r>
            <a:r>
              <a:rPr lang="en-US" sz="2000" dirty="0"/>
              <a:t>https://senselab.med.yale.edu/ModelDB/</a:t>
            </a: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dirty="0"/>
              <a:t>Есть в </a:t>
            </a:r>
            <a:r>
              <a:rPr lang="en-US" sz="2000" dirty="0"/>
              <a:t>MATLAB: https://senselab.med.yale.edu/ModelDB/ShowModel?model=262422&amp;file=/MedlockEtAl2018/SFO_model.m#tabs-1</a:t>
            </a: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b="1" dirty="0"/>
              <a:t>Электрофизиологические данные от </a:t>
            </a:r>
            <a:r>
              <a:rPr lang="en-US" sz="2000" b="1" dirty="0"/>
              <a:t>Allen Brain Institute </a:t>
            </a:r>
            <a:r>
              <a:rPr lang="ru-RU" sz="2000" b="1" dirty="0"/>
              <a:t>: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https://celltypes.brain-map.org/data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Лучше выбрать какой-нибудь интересный паттерн</a:t>
            </a:r>
          </a:p>
          <a:p>
            <a:pPr>
              <a:spcBef>
                <a:spcPts val="600"/>
              </a:spcBef>
            </a:pPr>
            <a:r>
              <a:rPr lang="ru-RU" sz="2000" b="1" dirty="0"/>
              <a:t>Например:  </a:t>
            </a:r>
            <a:r>
              <a:rPr lang="en-US" sz="2000" dirty="0"/>
              <a:t>https://celltypes.brain-map.org/experiment/electrophysiology/617745241</a:t>
            </a:r>
          </a:p>
          <a:p>
            <a:pPr>
              <a:spcBef>
                <a:spcPts val="600"/>
              </a:spcBef>
            </a:pPr>
            <a:endParaRPr lang="en-US" sz="2000" dirty="0"/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C44DAE-2CD1-497A-A05D-A4319FACA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437112"/>
            <a:ext cx="7344816" cy="157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46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Исследование нестандартной топологии сети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647564" y="820789"/>
            <a:ext cx="803923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В сети </a:t>
            </a:r>
            <a:r>
              <a:rPr lang="ru-RU" sz="2000" dirty="0" err="1"/>
              <a:t>спайкующих</a:t>
            </a:r>
            <a:r>
              <a:rPr lang="ru-RU" sz="2000" dirty="0"/>
              <a:t> нейронов исследовать возникновение синхронных колебаний. Создать сеть со сложной топологией: 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scale-free</a:t>
            </a:r>
            <a:r>
              <a:rPr lang="ru-RU" sz="2000" dirty="0"/>
              <a:t> или</a:t>
            </a:r>
            <a:r>
              <a:rPr lang="en-US" sz="2000" dirty="0"/>
              <a:t> small-world</a:t>
            </a:r>
            <a:r>
              <a:rPr lang="ru-RU" sz="2000" dirty="0"/>
              <a:t>.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Исследовать, какое влияние на синхронизацию оказывает расположение нейрона в сети.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33502-E215-4805-A526-0C5245B1EE0C}"/>
              </a:ext>
            </a:extLst>
          </p:cNvPr>
          <p:cNvSpPr txBox="1"/>
          <p:nvPr/>
        </p:nvSpPr>
        <p:spPr>
          <a:xfrm>
            <a:off x="786743" y="5385990"/>
            <a:ext cx="77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 err="1"/>
              <a:t>Roxin</a:t>
            </a:r>
            <a:r>
              <a:rPr lang="en-US" dirty="0"/>
              <a:t>, A., </a:t>
            </a:r>
            <a:r>
              <a:rPr lang="en-US" dirty="0" err="1"/>
              <a:t>Riecke</a:t>
            </a:r>
            <a:r>
              <a:rPr lang="en-US" dirty="0"/>
              <a:t>, H., &amp; </a:t>
            </a:r>
            <a:r>
              <a:rPr lang="en-US" dirty="0" err="1"/>
              <a:t>Solla</a:t>
            </a:r>
            <a:r>
              <a:rPr lang="en-US" dirty="0"/>
              <a:t>, S. A. (2004). Self-sustained activity in a small-world network of excitable neurons. </a:t>
            </a:r>
            <a:r>
              <a:rPr lang="en-US" i="1" dirty="0"/>
              <a:t>Physical review letters</a:t>
            </a:r>
            <a:r>
              <a:rPr lang="en-US" dirty="0"/>
              <a:t>, </a:t>
            </a:r>
            <a:r>
              <a:rPr lang="en-US" i="1" dirty="0"/>
              <a:t>92</a:t>
            </a:r>
            <a:r>
              <a:rPr lang="en-US" dirty="0"/>
              <a:t>(19), 198101. </a:t>
            </a:r>
            <a:r>
              <a:rPr lang="ru-RU" dirty="0"/>
              <a:t> </a:t>
            </a:r>
            <a:r>
              <a:rPr lang="en-US" dirty="0"/>
              <a:t>https://arxiv.org/pdf/nlin/0309067.pdf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5F0E3-029C-4F47-B7EC-F8E80A8B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930299"/>
            <a:ext cx="4833913" cy="21930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31E0E4-24B0-4087-BE96-CE7592290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537" y="2750803"/>
            <a:ext cx="1943236" cy="24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19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Исследование нестандартной топологии сети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647564" y="820789"/>
            <a:ext cx="7848872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Мотивация: мозг это сеть «тесного мира», а не случайный граф.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Сети тесного мира позволяют получить короткое расстояние между узлами при небольшом числе связей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C5811A-B75B-4E44-8C93-EA64C89B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76872"/>
            <a:ext cx="3762375" cy="29241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4CAE2F-C37B-4E70-A0C3-8D8F4111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276872"/>
            <a:ext cx="2376264" cy="2863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B48BDB-2C48-4725-BD68-A63F343C6FED}"/>
              </a:ext>
            </a:extLst>
          </p:cNvPr>
          <p:cNvSpPr txBox="1"/>
          <p:nvPr/>
        </p:nvSpPr>
        <p:spPr>
          <a:xfrm>
            <a:off x="827584" y="5433020"/>
            <a:ext cx="7272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 err="1"/>
              <a:t>Sporns</a:t>
            </a:r>
            <a:r>
              <a:rPr lang="en-US" dirty="0"/>
              <a:t>, O. (2011). The human connectome: a complex network. </a:t>
            </a:r>
            <a:r>
              <a:rPr lang="en-US" i="1" dirty="0"/>
              <a:t>Annals of the new York Academy of Sciences</a:t>
            </a:r>
            <a:r>
              <a:rPr lang="en-US" dirty="0"/>
              <a:t>, </a:t>
            </a:r>
            <a:r>
              <a:rPr lang="en-US" i="1" dirty="0"/>
              <a:t>1224</a:t>
            </a:r>
            <a:r>
              <a:rPr lang="en-US" dirty="0"/>
              <a:t>(1), 109-125.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0481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Исследование нестандартной топологии сети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755576" y="980728"/>
            <a:ext cx="784887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Изучить</a:t>
            </a:r>
            <a:r>
              <a:rPr lang="en-US" sz="2000" dirty="0"/>
              <a:t>, </a:t>
            </a:r>
            <a:r>
              <a:rPr lang="ru-RU" sz="2000" dirty="0"/>
              <a:t>как задавать топологию сети в </a:t>
            </a:r>
            <a:r>
              <a:rPr lang="en-US" sz="2000" dirty="0"/>
              <a:t>Brian2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Создать </a:t>
            </a:r>
            <a:r>
              <a:rPr lang="en-US" sz="2000" dirty="0"/>
              <a:t>small-world </a:t>
            </a:r>
            <a:r>
              <a:rPr lang="ru-RU" sz="2000" dirty="0"/>
              <a:t>сеть (см Вики или </a:t>
            </a:r>
            <a:r>
              <a:rPr lang="en-US" sz="2000" dirty="0"/>
              <a:t>[3])</a:t>
            </a:r>
            <a:r>
              <a:rPr lang="ru-RU" sz="2000" dirty="0"/>
              <a:t>. 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Исследовать</a:t>
            </a:r>
            <a:r>
              <a:rPr lang="en-US" sz="2000" dirty="0"/>
              <a:t> </a:t>
            </a:r>
            <a:r>
              <a:rPr lang="ru-RU" sz="2000" dirty="0"/>
              <a:t>как в сети возникает синхронизация</a:t>
            </a:r>
            <a:endParaRPr lang="en-US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Исследовать, как влияют на сеть случайные повреждения</a:t>
            </a:r>
          </a:p>
          <a:p>
            <a:pPr marL="457200" indent="-457200">
              <a:spcBef>
                <a:spcPts val="600"/>
              </a:spcBef>
              <a:buFontTx/>
              <a:buAutoNum type="arabicPeriod"/>
            </a:pPr>
            <a:r>
              <a:rPr lang="ru-RU" sz="2000" dirty="0"/>
              <a:t>Исследовать, как влияют на сеть повреждения узлов с наибольшим количеством связей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endParaRPr lang="ru-RU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B9E910-151B-4961-8649-2A047BC0251E}"/>
              </a:ext>
            </a:extLst>
          </p:cNvPr>
          <p:cNvSpPr txBox="1"/>
          <p:nvPr/>
        </p:nvSpPr>
        <p:spPr>
          <a:xfrm>
            <a:off x="251520" y="4393513"/>
            <a:ext cx="799263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buAutoNum type="arabicPeriod"/>
            </a:pPr>
            <a:r>
              <a:rPr lang="en-US" sz="1800" dirty="0"/>
              <a:t>https://brian2.readthedocs.io/en/stable/resources/tutorials/2-intro-to-brian-synapses.html</a:t>
            </a:r>
            <a:endParaRPr lang="ru-RU" sz="1800" dirty="0"/>
          </a:p>
          <a:p>
            <a:pPr marL="914400" lvl="1" indent="-457200">
              <a:spcBef>
                <a:spcPts val="600"/>
              </a:spcBef>
              <a:buAutoNum type="arabicPeriod"/>
            </a:pPr>
            <a:r>
              <a:rPr lang="en-US" sz="1800" dirty="0"/>
              <a:t>https://brian2.readthedocs.io/en/stable/examples/frompapers.Brunel_Hakim_1999.html</a:t>
            </a:r>
          </a:p>
          <a:p>
            <a:pPr marL="914400" lvl="1" indent="-457200">
              <a:spcBef>
                <a:spcPts val="600"/>
              </a:spcBef>
              <a:buFontTx/>
              <a:buAutoNum type="arabicPeriod"/>
            </a:pPr>
            <a:r>
              <a:rPr lang="en-US" sz="1800" dirty="0"/>
              <a:t>http://worrydream.com/refs/Watts-CollectiveDynamicsOfSmallWorldNetworks.pdf</a:t>
            </a:r>
          </a:p>
        </p:txBody>
      </p:sp>
    </p:spTree>
    <p:extLst>
      <p:ext uri="{BB962C8B-B14F-4D97-AF65-F5344CB8AC3E}">
        <p14:creationId xmlns:p14="http://schemas.microsoft.com/office/powerpoint/2010/main" val="2909620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Управление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8</a:t>
            </a:fld>
            <a:endParaRPr lang="ru-RU"/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EF04AE5F-D045-410B-AE3E-E9B6EAF7A99D}"/>
              </a:ext>
            </a:extLst>
          </p:cNvPr>
          <p:cNvGrpSpPr/>
          <p:nvPr/>
        </p:nvGrpSpPr>
        <p:grpSpPr>
          <a:xfrm>
            <a:off x="1259632" y="1052736"/>
            <a:ext cx="6417869" cy="5206123"/>
            <a:chOff x="756866" y="1222325"/>
            <a:chExt cx="6417869" cy="520612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232CD6-F3C0-43F3-A7D6-05F8572FEB52}"/>
                </a:ext>
              </a:extLst>
            </p:cNvPr>
            <p:cNvSpPr txBox="1"/>
            <p:nvPr/>
          </p:nvSpPr>
          <p:spPr>
            <a:xfrm>
              <a:off x="2699792" y="1222325"/>
              <a:ext cx="2520000" cy="51077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/>
                <a:t>Целеполагание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526C34-208E-41E4-9076-07A98ED7D2CC}"/>
                </a:ext>
              </a:extLst>
            </p:cNvPr>
            <p:cNvSpPr txBox="1"/>
            <p:nvPr/>
          </p:nvSpPr>
          <p:spPr>
            <a:xfrm>
              <a:off x="2699792" y="2449975"/>
              <a:ext cx="2520000" cy="51077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/>
                <a:t>Планирование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ABE2BF-C6A6-4BD4-B229-6E7A73A29EAA}"/>
                </a:ext>
              </a:extLst>
            </p:cNvPr>
            <p:cNvSpPr txBox="1"/>
            <p:nvPr/>
          </p:nvSpPr>
          <p:spPr>
            <a:xfrm>
              <a:off x="2699792" y="3773963"/>
              <a:ext cx="2520000" cy="510778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/>
                <a:t>Регулирование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D554C4-3810-4EE4-A52D-B6FC8FB83159}"/>
                </a:ext>
              </a:extLst>
            </p:cNvPr>
            <p:cNvSpPr txBox="1"/>
            <p:nvPr/>
          </p:nvSpPr>
          <p:spPr>
            <a:xfrm>
              <a:off x="2699792" y="4957449"/>
              <a:ext cx="2520000" cy="919401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ru-RU" sz="2400" dirty="0"/>
                <a:t>Объект управления</a:t>
              </a:r>
            </a:p>
          </p:txBody>
        </p: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14782A57-0E7B-43B8-86A4-3F931E6F82B4}"/>
                </a:ext>
              </a:extLst>
            </p:cNvPr>
            <p:cNvCxnSpPr>
              <a:stCxn id="4" idx="1"/>
              <a:endCxn id="9" idx="1"/>
            </p:cNvCxnSpPr>
            <p:nvPr/>
          </p:nvCxnSpPr>
          <p:spPr>
            <a:xfrm rot="10800000" flipV="1">
              <a:off x="2699792" y="1477714"/>
              <a:ext cx="12700" cy="1227650"/>
            </a:xfrm>
            <a:prstGeom prst="curvedConnector3">
              <a:avLst>
                <a:gd name="adj1" fmla="val 1800000"/>
              </a:avLst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 стрелкой 14">
              <a:extLst>
                <a:ext uri="{FF2B5EF4-FFF2-40B4-BE49-F238E27FC236}">
                  <a16:creationId xmlns:a16="http://schemas.microsoft.com/office/drawing/2014/main" id="{E53B1FC4-4573-4B2A-9A99-5EEE58FE532E}"/>
                </a:ext>
              </a:extLst>
            </p:cNvPr>
            <p:cNvCxnSpPr>
              <a:cxnSpLocks/>
              <a:stCxn id="9" idx="1"/>
              <a:endCxn id="10" idx="1"/>
            </p:cNvCxnSpPr>
            <p:nvPr/>
          </p:nvCxnSpPr>
          <p:spPr>
            <a:xfrm rot="10800000" flipV="1">
              <a:off x="2699792" y="2705364"/>
              <a:ext cx="12700" cy="1323988"/>
            </a:xfrm>
            <a:prstGeom prst="curvedConnector3">
              <a:avLst>
                <a:gd name="adj1" fmla="val 1800000"/>
              </a:avLst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4">
              <a:extLst>
                <a:ext uri="{FF2B5EF4-FFF2-40B4-BE49-F238E27FC236}">
                  <a16:creationId xmlns:a16="http://schemas.microsoft.com/office/drawing/2014/main" id="{D07A7133-1B0B-4460-BC91-8AED06228129}"/>
                </a:ext>
              </a:extLst>
            </p:cNvPr>
            <p:cNvCxnSpPr>
              <a:cxnSpLocks/>
              <a:stCxn id="10" idx="1"/>
              <a:endCxn id="11" idx="1"/>
            </p:cNvCxnSpPr>
            <p:nvPr/>
          </p:nvCxnSpPr>
          <p:spPr>
            <a:xfrm rot="10800000" flipV="1">
              <a:off x="2699792" y="4029352"/>
              <a:ext cx="12700" cy="1387798"/>
            </a:xfrm>
            <a:prstGeom prst="curvedConnector3">
              <a:avLst>
                <a:gd name="adj1" fmla="val 1800000"/>
              </a:avLst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14">
              <a:extLst>
                <a:ext uri="{FF2B5EF4-FFF2-40B4-BE49-F238E27FC236}">
                  <a16:creationId xmlns:a16="http://schemas.microsoft.com/office/drawing/2014/main" id="{E25B34F7-B981-458A-919F-FCBC6D15E4F7}"/>
                </a:ext>
              </a:extLst>
            </p:cNvPr>
            <p:cNvCxnSpPr>
              <a:cxnSpLocks/>
              <a:stCxn id="11" idx="3"/>
              <a:endCxn id="10" idx="3"/>
            </p:cNvCxnSpPr>
            <p:nvPr/>
          </p:nvCxnSpPr>
          <p:spPr>
            <a:xfrm flipV="1">
              <a:off x="5219792" y="4029352"/>
              <a:ext cx="12700" cy="1387798"/>
            </a:xfrm>
            <a:prstGeom prst="curvedConnector3">
              <a:avLst>
                <a:gd name="adj1" fmla="val 1800000"/>
              </a:avLst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14">
              <a:extLst>
                <a:ext uri="{FF2B5EF4-FFF2-40B4-BE49-F238E27FC236}">
                  <a16:creationId xmlns:a16="http://schemas.microsoft.com/office/drawing/2014/main" id="{1ABA7D26-DACF-4736-A552-036ECEA04874}"/>
                </a:ext>
              </a:extLst>
            </p:cNvPr>
            <p:cNvCxnSpPr>
              <a:cxnSpLocks/>
              <a:stCxn id="10" idx="3"/>
              <a:endCxn id="9" idx="3"/>
            </p:cNvCxnSpPr>
            <p:nvPr/>
          </p:nvCxnSpPr>
          <p:spPr>
            <a:xfrm flipV="1">
              <a:off x="5219792" y="2705364"/>
              <a:ext cx="12700" cy="1323988"/>
            </a:xfrm>
            <a:prstGeom prst="curvedConnector3">
              <a:avLst>
                <a:gd name="adj1" fmla="val 1800000"/>
              </a:avLst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14">
              <a:extLst>
                <a:ext uri="{FF2B5EF4-FFF2-40B4-BE49-F238E27FC236}">
                  <a16:creationId xmlns:a16="http://schemas.microsoft.com/office/drawing/2014/main" id="{FB657827-77D4-4A6F-BEB5-53D08C26CB5B}"/>
                </a:ext>
              </a:extLst>
            </p:cNvPr>
            <p:cNvCxnSpPr>
              <a:cxnSpLocks/>
              <a:stCxn id="9" idx="3"/>
              <a:endCxn id="4" idx="3"/>
            </p:cNvCxnSpPr>
            <p:nvPr/>
          </p:nvCxnSpPr>
          <p:spPr>
            <a:xfrm flipV="1">
              <a:off x="5219792" y="1477714"/>
              <a:ext cx="12700" cy="1227650"/>
            </a:xfrm>
            <a:prstGeom prst="curvedConnector3">
              <a:avLst>
                <a:gd name="adj1" fmla="val 1800000"/>
              </a:avLst>
            </a:prstGeom>
            <a:ln w="57150"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B3CB729-AD98-412A-AD4F-77174BFFC00A}"/>
                </a:ext>
              </a:extLst>
            </p:cNvPr>
            <p:cNvSpPr txBox="1"/>
            <p:nvPr/>
          </p:nvSpPr>
          <p:spPr>
            <a:xfrm>
              <a:off x="756866" y="2830289"/>
              <a:ext cx="170279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dirty="0"/>
                <a:t>Траектория </a:t>
              </a:r>
              <a:r>
                <a:rPr lang="en-US" sz="2000" b="1" dirty="0"/>
                <a:t>x(t)</a:t>
              </a:r>
              <a:endParaRPr lang="ru-RU" sz="20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90B794-2E26-40E5-A55D-D12860F2C9B3}"/>
                </a:ext>
              </a:extLst>
            </p:cNvPr>
            <p:cNvSpPr txBox="1"/>
            <p:nvPr/>
          </p:nvSpPr>
          <p:spPr>
            <a:xfrm>
              <a:off x="1056145" y="1556960"/>
              <a:ext cx="110423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dirty="0"/>
                <a:t>Цель </a:t>
              </a:r>
              <a:r>
                <a:rPr lang="en-US" sz="2000" b="1" dirty="0"/>
                <a:t>x</a:t>
              </a:r>
              <a:r>
                <a:rPr lang="en-US" sz="2000" b="1" baseline="30000" dirty="0"/>
                <a:t>*</a:t>
              </a:r>
              <a:r>
                <a:rPr lang="en-US" sz="2000" b="1" dirty="0"/>
                <a:t>(t)</a:t>
              </a:r>
              <a:endParaRPr lang="ru-RU" sz="20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F081B93-BEAB-4A0D-AF0C-0268BAC8A859}"/>
                </a:ext>
              </a:extLst>
            </p:cNvPr>
            <p:cNvSpPr txBox="1"/>
            <p:nvPr/>
          </p:nvSpPr>
          <p:spPr>
            <a:xfrm>
              <a:off x="756866" y="4249563"/>
              <a:ext cx="170279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dirty="0"/>
                <a:t>Управление </a:t>
              </a:r>
              <a:r>
                <a:rPr lang="en-US" sz="2000" b="1" dirty="0"/>
                <a:t>u(t)</a:t>
              </a:r>
              <a:endParaRPr lang="ru-RU" sz="20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A27A93-73F0-4A5B-94E3-9006333A47D9}"/>
                </a:ext>
              </a:extLst>
            </p:cNvPr>
            <p:cNvSpPr txBox="1"/>
            <p:nvPr/>
          </p:nvSpPr>
          <p:spPr>
            <a:xfrm>
              <a:off x="3039306" y="6028338"/>
              <a:ext cx="203674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dx/dt=f(x(t),</a:t>
              </a:r>
              <a:r>
                <a:rPr lang="ru-RU" sz="2000" b="1" dirty="0"/>
                <a:t> </a:t>
              </a:r>
              <a:r>
                <a:rPr lang="en-US" sz="2000" b="1" dirty="0"/>
                <a:t>u(t))</a:t>
              </a:r>
              <a:endParaRPr lang="ru-RU" sz="2000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965721-AB92-4B6C-A8DE-C0F61A4F0F5D}"/>
                </a:ext>
              </a:extLst>
            </p:cNvPr>
            <p:cNvSpPr txBox="1"/>
            <p:nvPr/>
          </p:nvSpPr>
          <p:spPr>
            <a:xfrm>
              <a:off x="5508104" y="4369308"/>
              <a:ext cx="166663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dirty="0"/>
                <a:t>Наблюдения</a:t>
              </a:r>
              <a:r>
                <a:rPr lang="ru-RU" sz="2000" b="1" dirty="0"/>
                <a:t> </a:t>
              </a:r>
              <a:r>
                <a:rPr lang="en-US" sz="2000" b="1" dirty="0"/>
                <a:t>y(t)</a:t>
              </a:r>
              <a:endParaRPr lang="ru-RU" sz="20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AB6DFE-AA9F-4F84-B91E-C5E1AD9FF275}"/>
                </a:ext>
              </a:extLst>
            </p:cNvPr>
            <p:cNvSpPr txBox="1"/>
            <p:nvPr/>
          </p:nvSpPr>
          <p:spPr>
            <a:xfrm>
              <a:off x="5508104" y="3013415"/>
              <a:ext cx="166663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dirty="0"/>
                <a:t>Обратная связь 1</a:t>
              </a:r>
              <a:endParaRPr lang="ru-RU" sz="20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B3263D0-EBEA-4256-ADB1-7AD43CEF9C7C}"/>
                </a:ext>
              </a:extLst>
            </p:cNvPr>
            <p:cNvSpPr txBox="1"/>
            <p:nvPr/>
          </p:nvSpPr>
          <p:spPr>
            <a:xfrm>
              <a:off x="5508103" y="1733103"/>
              <a:ext cx="166663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2000" dirty="0"/>
                <a:t>Обратная связь 2</a:t>
              </a:r>
              <a:endParaRPr lang="ru-RU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44621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Управление балансом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6" name="cart_asym">
            <a:hlinkClick r:id="" action="ppaction://media"/>
            <a:extLst>
              <a:ext uri="{FF2B5EF4-FFF2-40B4-BE49-F238E27FC236}">
                <a16:creationId xmlns:a16="http://schemas.microsoft.com/office/drawing/2014/main" id="{8FABB935-BB7D-4676-A253-7700E0BB23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3284984"/>
            <a:ext cx="4346105" cy="2897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691208" y="903447"/>
            <a:ext cx="7931224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Научиться не ронять маятник (</a:t>
            </a:r>
            <a:r>
              <a:rPr lang="en-US" sz="2000" dirty="0"/>
              <a:t>R=200)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Переделать среду для непрерывного управления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Научиться приводить тележку в заданную точку </a:t>
            </a:r>
            <a:r>
              <a:rPr lang="en-US" sz="2000" dirty="0"/>
              <a:t>x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Исследовать, как помехи влияют на управление. К наблюдениям прибавляется случайный шум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 σ)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600"/>
              </a:spcBef>
              <a:buFontTx/>
              <a:buAutoNum type="arabicPeriod"/>
            </a:pPr>
            <a:r>
              <a:rPr lang="ru-RU" sz="2000" dirty="0"/>
              <a:t>Ограниченные наблюдения. Контроллер не получает на вход скорость тележки. Подсказка: скорость можно оценить по прошлому управлению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F73263-7B6A-4D01-82FD-472F98654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826" y="3458947"/>
            <a:ext cx="804834" cy="28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9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3042</TotalTime>
  <Words>1613</Words>
  <Application>Microsoft Office PowerPoint</Application>
  <PresentationFormat>Экран (4:3)</PresentationFormat>
  <Paragraphs>203</Paragraphs>
  <Slides>28</Slides>
  <Notes>0</Notes>
  <HiddenSlides>5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2" baseType="lpstr">
      <vt:lpstr>Arial</vt:lpstr>
      <vt:lpstr>Calibri</vt:lpstr>
      <vt:lpstr>Times New Roman</vt:lpstr>
      <vt:lpstr>Тема Office</vt:lpstr>
      <vt:lpstr>Проекты</vt:lpstr>
      <vt:lpstr>Идентификация модели нейрона</vt:lpstr>
      <vt:lpstr>Идентификация модели нейрона</vt:lpstr>
      <vt:lpstr>Данные</vt:lpstr>
      <vt:lpstr>Исследование нестандартной топологии сети</vt:lpstr>
      <vt:lpstr>Исследование нестандартной топологии сети</vt:lpstr>
      <vt:lpstr>Исследование нестандартной топологии сети</vt:lpstr>
      <vt:lpstr>Управление</vt:lpstr>
      <vt:lpstr>Управление балансом</vt:lpstr>
      <vt:lpstr>Переключение моторного ритма</vt:lpstr>
      <vt:lpstr>Переключение моторного ритма</vt:lpstr>
      <vt:lpstr>Переключение моторного ритма</vt:lpstr>
      <vt:lpstr>Переключение моторного ритма</vt:lpstr>
      <vt:lpstr>Управление локомоцией</vt:lpstr>
      <vt:lpstr>Управление</vt:lpstr>
      <vt:lpstr>Обучение</vt:lpstr>
      <vt:lpstr>Обучение без учителя</vt:lpstr>
      <vt:lpstr>Обучение без учителя</vt:lpstr>
      <vt:lpstr>Обучение без учителя</vt:lpstr>
      <vt:lpstr>Ассоциативная память в сети осцилляторов</vt:lpstr>
      <vt:lpstr>Ассоциативная память в сети осцилляторов</vt:lpstr>
      <vt:lpstr>Обучение с учителем</vt:lpstr>
      <vt:lpstr>Обучение с учителем</vt:lpstr>
      <vt:lpstr>Проекты</vt:lpstr>
      <vt:lpstr>Проекты</vt:lpstr>
      <vt:lpstr>Проекты</vt:lpstr>
      <vt:lpstr>Проекты</vt:lpstr>
      <vt:lpstr>Проекты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 биологических нейронов</dc:title>
  <dc:creator>Bazenkov N</dc:creator>
  <cp:lastModifiedBy>Nikolay Bazenkov</cp:lastModifiedBy>
  <cp:revision>710</cp:revision>
  <dcterms:created xsi:type="dcterms:W3CDTF">2018-03-27T09:04:50Z</dcterms:created>
  <dcterms:modified xsi:type="dcterms:W3CDTF">2021-07-09T13:51:44Z</dcterms:modified>
</cp:coreProperties>
</file>